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57" r:id="rId6"/>
    <p:sldId id="258" r:id="rId7"/>
    <p:sldId id="268" r:id="rId8"/>
    <p:sldId id="269" r:id="rId9"/>
    <p:sldId id="259" r:id="rId10"/>
    <p:sldId id="271" r:id="rId11"/>
    <p:sldId id="260" r:id="rId12"/>
    <p:sldId id="261" r:id="rId13"/>
    <p:sldId id="262" r:id="rId14"/>
    <p:sldId id="264" r:id="rId15"/>
    <p:sldId id="272" r:id="rId16"/>
    <p:sldId id="270" r:id="rId17"/>
    <p:sldId id="273" r:id="rId18"/>
    <p:sldId id="26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74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7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6822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991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4004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111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74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66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18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858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454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58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856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807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3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AC0D3-20B7-4881-9688-C364AEC140A5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A169622-B188-44FC-BDD8-6E3005E72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1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@chandraparsad02/training-testing-and-validation-datasets-a-beginners-guide-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asifekbal.medium.com/different-types-of-distances" TargetMode="External"/><Relationship Id="rId5" Type="http://schemas.openxmlformats.org/officeDocument/2006/relationships/hyperlink" Target="https://blogs.sch.gr/gymsarav/files/2023/02/The-Philosophy-of-Pythagoras-" TargetMode="External"/><Relationship Id="rId4" Type="http://schemas.openxmlformats.org/officeDocument/2006/relationships/hyperlink" Target="https://www.chegg.com/homework-help/questions-and-answers/10-diagram-shows-knn-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@kaleemullahyounas123/bagging-boosting-and-stacking-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hegg.com/homework-help/questions-and-answers/10-diagram-shows-knn-classification-new-example-classify-class-class-b-y-axis-k-3-k-7-x-ax-q57793026#question-transcript" TargetMode="External"/><Relationship Id="rId3" Type="http://schemas.openxmlformats.org/officeDocument/2006/relationships/hyperlink" Target="https://cleanlab.ai/blog/learn/synthetic-image-with-stable-diffusion/" TargetMode="External"/><Relationship Id="rId7" Type="http://schemas.openxmlformats.org/officeDocument/2006/relationships/hyperlink" Target="https://medium.com/@chandraparsad02/training-testing-and-validation-datasets-a-beginners-guide-with-real-world-examples-cbaa33460127" TargetMode="External"/><Relationship Id="rId12" Type="http://schemas.openxmlformats.org/officeDocument/2006/relationships/hyperlink" Target="https://www.evidentlyai.com/classification-metrics/multi-class-metrics" TargetMode="External"/><Relationship Id="rId2" Type="http://schemas.openxmlformats.org/officeDocument/2006/relationships/hyperlink" Target="https://davidehrenthal.substack.com/p/is-gen-ai-the-elephant-in-the-ro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dium.com/data-science/mapping-word-embeddings-with-word2vec-99a799dc9695" TargetMode="External"/><Relationship Id="rId11" Type="http://schemas.openxmlformats.org/officeDocument/2006/relationships/hyperlink" Target="https://medium.com/@kaleemullahyounas123/bagging-boosting-and-stacking-ensemble-learning-in-ml-models-8eb2f73afb07" TargetMode="External"/><Relationship Id="rId5" Type="http://schemas.openxmlformats.org/officeDocument/2006/relationships/hyperlink" Target="https://medium.com/@hari4om/word-embedding-d816f643140" TargetMode="External"/><Relationship Id="rId10" Type="http://schemas.openxmlformats.org/officeDocument/2006/relationships/hyperlink" Target="https://blogs.sch.gr/gymsarav/files/2023/02/The-Philosophy-of-Pythagoras-Panagiota-Anna-Maria-Konstantina-Rafailia-Georgia-Maritina-Christodoulos1.pdf" TargetMode="External"/><Relationship Id="rId4" Type="http://schemas.openxmlformats.org/officeDocument/2006/relationships/hyperlink" Target="https://www.deepset.ai/blog/what-is-text-vectorization-in-nlp" TargetMode="External"/><Relationship Id="rId9" Type="http://schemas.openxmlformats.org/officeDocument/2006/relationships/hyperlink" Target="https://wasifekbal.medium.com/different-types-of-distances-used-in-machine-learning-28544948ad0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dium.com/data-science/mapping-word-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A22D19C-1014-A2F4-04ED-7E70D173A2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131" y="924339"/>
            <a:ext cx="10759177" cy="2262781"/>
          </a:xfrm>
        </p:spPr>
        <p:txBody>
          <a:bodyPr>
            <a:normAutofit fontScale="90000"/>
          </a:bodyPr>
          <a:lstStyle/>
          <a:p>
            <a:r>
              <a:rPr lang="el-GR" b="1" dirty="0" err="1"/>
              <a:t>Toxic</a:t>
            </a:r>
            <a:r>
              <a:rPr lang="el-GR" b="1" dirty="0"/>
              <a:t> </a:t>
            </a:r>
            <a:r>
              <a:rPr lang="el-GR" b="1" dirty="0" err="1"/>
              <a:t>Speech</a:t>
            </a:r>
            <a:r>
              <a:rPr lang="el-GR" b="1" dirty="0"/>
              <a:t> </a:t>
            </a:r>
            <a:r>
              <a:rPr lang="el-GR" b="1" dirty="0" err="1"/>
              <a:t>Detection</a:t>
            </a:r>
            <a:r>
              <a:rPr lang="el-GR" b="1" dirty="0"/>
              <a:t>. Διερευνώντας τη Μηχανική της Μηχανικής Μάθησης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2297D5-EA92-DAA8-B20C-C52B12C23930}"/>
              </a:ext>
            </a:extLst>
          </p:cNvPr>
          <p:cNvSpPr txBox="1"/>
          <p:nvPr/>
        </p:nvSpPr>
        <p:spPr>
          <a:xfrm>
            <a:off x="8368748" y="5933661"/>
            <a:ext cx="3515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Σταυρίδης Κωνσταντίνος ΠΕ86</a:t>
            </a:r>
          </a:p>
          <a:p>
            <a:r>
              <a:rPr lang="el-GR" dirty="0"/>
              <a:t>04/05/2026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211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97BF92B-3FCA-2C8E-18EC-1DE03A20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6-Α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6270E47-1FE6-E7DC-CF7D-688299AED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Ανοίξτε το </a:t>
            </a:r>
            <a:r>
              <a:rPr lang="en-US" dirty="0" err="1"/>
              <a:t>toxicator</a:t>
            </a:r>
            <a:r>
              <a:rPr lang="el-GR" dirty="0"/>
              <a:t>_</a:t>
            </a:r>
            <a:r>
              <a:rPr lang="en-US" dirty="0"/>
              <a:t>KNN</a:t>
            </a:r>
            <a:r>
              <a:rPr lang="el-GR" dirty="0"/>
              <a:t>.</a:t>
            </a:r>
            <a:r>
              <a:rPr lang="en-US" dirty="0" err="1"/>
              <a:t>py</a:t>
            </a:r>
            <a:r>
              <a:rPr lang="en-US" dirty="0"/>
              <a:t> </a:t>
            </a:r>
            <a:r>
              <a:rPr lang="el-GR" dirty="0"/>
              <a:t>στο </a:t>
            </a:r>
            <a:r>
              <a:rPr lang="en-US" dirty="0"/>
              <a:t>Thonny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Θα δείτε στον κώδικα ότι το </a:t>
            </a:r>
            <a:r>
              <a:rPr lang="en-US" dirty="0"/>
              <a:t>dataset </a:t>
            </a:r>
            <a:r>
              <a:rPr lang="el-GR" dirty="0"/>
              <a:t>χωρίζεται σε </a:t>
            </a:r>
            <a:r>
              <a:rPr lang="en-US" dirty="0"/>
              <a:t>training set</a:t>
            </a:r>
            <a:r>
              <a:rPr lang="el-GR" dirty="0"/>
              <a:t> (80% εκπαίδευση) και σε </a:t>
            </a:r>
            <a:r>
              <a:rPr lang="en-US" dirty="0"/>
              <a:t>test set</a:t>
            </a:r>
            <a:r>
              <a:rPr lang="el-GR" dirty="0"/>
              <a:t> (20% αξιολόγηση). Γιατί γίνεται αυτό κατά την γνώμη σας;</a:t>
            </a:r>
            <a:endParaRPr lang="en-US" dirty="0"/>
          </a:p>
          <a:p>
            <a:endParaRPr lang="en-US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771557A4-2479-0063-4364-A74F53FDE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337" y="3892487"/>
            <a:ext cx="6811326" cy="189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49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6F1D227-9CA2-973A-DC08-FEF1CB32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split</a:t>
            </a:r>
          </a:p>
        </p:txBody>
      </p:sp>
      <p:pic>
        <p:nvPicPr>
          <p:cNvPr id="4098" name="Picture 2" descr="machine learning - Why is it that my colleagues and I learned opposite  definitions for test and validation sets? - Cross Validated">
            <a:extLst>
              <a:ext uri="{FF2B5EF4-FFF2-40B4-BE49-F238E27FC236}">
                <a16:creationId xmlns:a16="http://schemas.microsoft.com/office/drawing/2014/main" id="{44DBD110-2CE7-766E-ED05-C3AEBE01CDE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299" y="1510748"/>
            <a:ext cx="7328239" cy="319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9F2BEF-3258-7E05-CB96-2B961C9F8D9B}"/>
              </a:ext>
            </a:extLst>
          </p:cNvPr>
          <p:cNvSpPr txBox="1"/>
          <p:nvPr/>
        </p:nvSpPr>
        <p:spPr>
          <a:xfrm>
            <a:off x="2174683" y="5033561"/>
            <a:ext cx="63418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5400" dirty="0"/>
              <a:t>Γιατί;;;;;</a:t>
            </a:r>
          </a:p>
          <a:p>
            <a:r>
              <a:rPr lang="el-GR" sz="3600" dirty="0"/>
              <a:t>Πως επηρεάζει το ποσοστό;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7A3858-DAE5-AA57-021A-6AF39C9BFCBF}"/>
              </a:ext>
            </a:extLst>
          </p:cNvPr>
          <p:cNvSpPr txBox="1"/>
          <p:nvPr/>
        </p:nvSpPr>
        <p:spPr>
          <a:xfrm>
            <a:off x="156143" y="4708525"/>
            <a:ext cx="10600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[6]</a:t>
            </a:r>
            <a:r>
              <a:rPr lang="en-US" sz="1600" dirty="0"/>
              <a:t> </a:t>
            </a:r>
            <a:r>
              <a:rPr lang="en-US" sz="1600" dirty="0">
                <a:hlinkClick r:id="rId3"/>
              </a:rPr>
              <a:t>https://medium.com/@chandraparsad02/training-testing-and-validation-datasets-a-beginners-guide-</a:t>
            </a:r>
            <a:endParaRPr lang="en-US" sz="1600" dirty="0"/>
          </a:p>
          <a:p>
            <a:r>
              <a:rPr lang="en-US" sz="1600" dirty="0"/>
              <a:t>with-real-world-examples-cbaa33460127</a:t>
            </a:r>
          </a:p>
        </p:txBody>
      </p:sp>
    </p:spTree>
    <p:extLst>
      <p:ext uri="{BB962C8B-B14F-4D97-AF65-F5344CB8AC3E}">
        <p14:creationId xmlns:p14="http://schemas.microsoft.com/office/powerpoint/2010/main" val="1665369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6854169-A415-3C7E-ECC3-319B3409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Κ-ΝΝ</a:t>
            </a:r>
            <a:endParaRPr lang="en-US" dirty="0"/>
          </a:p>
        </p:txBody>
      </p:sp>
      <p:pic>
        <p:nvPicPr>
          <p:cNvPr id="5122" name="Picture 2" descr="Introduction to k-Nearest Neighbors (kNN) Algorithm | by Rajvi Shah |  Artificial Intelligence in Plain English">
            <a:extLst>
              <a:ext uri="{FF2B5EF4-FFF2-40B4-BE49-F238E27FC236}">
                <a16:creationId xmlns:a16="http://schemas.microsoft.com/office/drawing/2014/main" id="{9030E3F7-4D98-7120-8FCC-041E871624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19" y="1761235"/>
            <a:ext cx="6545322" cy="357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Unveiling Math's Role in Data Science &amp; Medical Research">
            <a:extLst>
              <a:ext uri="{FF2B5EF4-FFF2-40B4-BE49-F238E27FC236}">
                <a16:creationId xmlns:a16="http://schemas.microsoft.com/office/drawing/2014/main" id="{74C89328-889E-FE13-9448-F3764BD7E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588" y="200812"/>
            <a:ext cx="3821443" cy="312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E6D0CA-D851-6D06-6D26-0D0BE0848066}"/>
              </a:ext>
            </a:extLst>
          </p:cNvPr>
          <p:cNvSpPr txBox="1"/>
          <p:nvPr/>
        </p:nvSpPr>
        <p:spPr>
          <a:xfrm>
            <a:off x="93431" y="5335325"/>
            <a:ext cx="8598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400" dirty="0"/>
              <a:t>[7</a:t>
            </a:r>
            <a:r>
              <a:rPr lang="en-US" sz="1400" dirty="0"/>
              <a:t>] </a:t>
            </a:r>
            <a:r>
              <a:rPr lang="en-US" sz="1400" dirty="0">
                <a:hlinkClick r:id="rId4"/>
              </a:rPr>
              <a:t>https://www.chegg.com/homework-help/questions-and-answers/10-diagram-shows-knn-</a:t>
            </a:r>
            <a:endParaRPr lang="en-US" sz="1400" dirty="0"/>
          </a:p>
          <a:p>
            <a:r>
              <a:rPr lang="en-US" sz="1400" dirty="0"/>
              <a:t>classification-new-example-classify-class-class-b-y-axis-k-3-k-7-x-ax-q57793026#question-transcript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66EDE6-DFA5-01EC-345E-D9DE61585BB4}"/>
              </a:ext>
            </a:extLst>
          </p:cNvPr>
          <p:cNvSpPr txBox="1"/>
          <p:nvPr/>
        </p:nvSpPr>
        <p:spPr>
          <a:xfrm>
            <a:off x="6023978" y="6084539"/>
            <a:ext cx="6223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[</a:t>
            </a:r>
            <a:r>
              <a:rPr lang="en-US" sz="1200" dirty="0"/>
              <a:t>9] </a:t>
            </a:r>
            <a:r>
              <a:rPr lang="en-US" sz="1200" dirty="0">
                <a:hlinkClick r:id="rId5"/>
              </a:rPr>
              <a:t>https://blogs.sch.gr/gymsarav/files/2023/02/The-Philosophy-of-Pythagoras-</a:t>
            </a:r>
            <a:endParaRPr lang="en-US" sz="1200" dirty="0"/>
          </a:p>
          <a:p>
            <a:r>
              <a:rPr lang="en-US" sz="1200" dirty="0"/>
              <a:t>Panagiota-Anna-Maria-Konstantina-Rafailia-Georgia-Maritina-Christodoulos1.pdf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D74B52-A760-A00C-C302-8E7D83161B2A}"/>
              </a:ext>
            </a:extLst>
          </p:cNvPr>
          <p:cNvSpPr txBox="1"/>
          <p:nvPr/>
        </p:nvSpPr>
        <p:spPr>
          <a:xfrm>
            <a:off x="5777115" y="3226034"/>
            <a:ext cx="6470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</a:t>
            </a:r>
            <a:r>
              <a:rPr lang="en-US" sz="1600" dirty="0"/>
              <a:t>8] </a:t>
            </a:r>
            <a:r>
              <a:rPr lang="en-US" sz="1600" dirty="0">
                <a:hlinkClick r:id="rId6"/>
              </a:rPr>
              <a:t>https://wasifekbal.medium.com/different-types-of-distances</a:t>
            </a:r>
            <a:endParaRPr lang="en-US" sz="1600" dirty="0"/>
          </a:p>
          <a:p>
            <a:r>
              <a:rPr lang="en-US" sz="1600" dirty="0"/>
              <a:t>-used-in-machine-learning-28544948ad0d</a:t>
            </a: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BC0FAEAA-8A0B-F074-5743-D8D8D3171C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2260" y="3810809"/>
            <a:ext cx="1483194" cy="224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6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E3A5074-B066-9253-9D21-33F8960F1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XGB Classifier</a:t>
            </a:r>
          </a:p>
        </p:txBody>
      </p:sp>
      <p:sp>
        <p:nvSpPr>
          <p:cNvPr id="6" name="AutoShape 6" descr="What is Gradient Boosting? | IBM">
            <a:extLst>
              <a:ext uri="{FF2B5EF4-FFF2-40B4-BE49-F238E27FC236}">
                <a16:creationId xmlns:a16="http://schemas.microsoft.com/office/drawing/2014/main" id="{B4632E3F-62BB-6A29-6300-D794378E3C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2" name="Picture 8" descr="Diagram depicting boosting in the context of ensemble learning.">
            <a:extLst>
              <a:ext uri="{FF2B5EF4-FFF2-40B4-BE49-F238E27FC236}">
                <a16:creationId xmlns:a16="http://schemas.microsoft.com/office/drawing/2014/main" id="{3CD67E88-0EFE-C7A3-98C7-4F6D9E5EE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104" y="1962438"/>
            <a:ext cx="7145792" cy="401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3E4231-EDFC-1474-8B2E-6E7524693E4A}"/>
              </a:ext>
            </a:extLst>
          </p:cNvPr>
          <p:cNvSpPr txBox="1"/>
          <p:nvPr/>
        </p:nvSpPr>
        <p:spPr>
          <a:xfrm>
            <a:off x="1488307" y="5981946"/>
            <a:ext cx="8533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[10]</a:t>
            </a:r>
            <a:r>
              <a:rPr lang="en-US" sz="1600" dirty="0"/>
              <a:t> </a:t>
            </a:r>
            <a:r>
              <a:rPr lang="en-US" sz="1600" dirty="0">
                <a:hlinkClick r:id="rId3"/>
              </a:rPr>
              <a:t>https://medium.com/@kaleemullahyounas123/bagging-boosting-and-stacking-</a:t>
            </a:r>
            <a:endParaRPr lang="en-US" sz="1600" dirty="0"/>
          </a:p>
          <a:p>
            <a:r>
              <a:rPr lang="en-US" sz="1600" dirty="0"/>
              <a:t>ensemble-learning-in-ml-models-8eb2f73afb07</a:t>
            </a:r>
          </a:p>
        </p:txBody>
      </p:sp>
    </p:spTree>
    <p:extLst>
      <p:ext uri="{BB962C8B-B14F-4D97-AF65-F5344CB8AC3E}">
        <p14:creationId xmlns:p14="http://schemas.microsoft.com/office/powerpoint/2010/main" val="3531463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CDC0240-39CA-A7A8-BC5D-3A8B7CBC4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pic>
        <p:nvPicPr>
          <p:cNvPr id="8194" name="Picture 2" descr="Accuracy vs. precision vs. recall in machine learning: what's the  difference?">
            <a:extLst>
              <a:ext uri="{FF2B5EF4-FFF2-40B4-BE49-F238E27FC236}">
                <a16:creationId xmlns:a16="http://schemas.microsoft.com/office/drawing/2014/main" id="{B79706DB-8369-F4DF-572C-2D36F321D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18" y="1462356"/>
            <a:ext cx="5843682" cy="428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Accuracy vs. precision vs. recall in machine learning: what's the  difference?">
            <a:extLst>
              <a:ext uri="{FF2B5EF4-FFF2-40B4-BE49-F238E27FC236}">
                <a16:creationId xmlns:a16="http://schemas.microsoft.com/office/drawing/2014/main" id="{61CE3868-5841-197B-C7FB-CCB8283DA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62356"/>
            <a:ext cx="6096000" cy="436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1368C5-37C2-6C74-8931-6664010BB48C}"/>
              </a:ext>
            </a:extLst>
          </p:cNvPr>
          <p:cNvSpPr txBox="1"/>
          <p:nvPr/>
        </p:nvSpPr>
        <p:spPr>
          <a:xfrm>
            <a:off x="2295099" y="5827017"/>
            <a:ext cx="844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[11]</a:t>
            </a:r>
            <a:r>
              <a:rPr lang="en-US" dirty="0"/>
              <a:t> https://www.evidentlyai.com/classification-metrics/multi-class-metrics</a:t>
            </a:r>
          </a:p>
        </p:txBody>
      </p:sp>
    </p:spTree>
    <p:extLst>
      <p:ext uri="{BB962C8B-B14F-4D97-AF65-F5344CB8AC3E}">
        <p14:creationId xmlns:p14="http://schemas.microsoft.com/office/powerpoint/2010/main" val="825946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BA0E2-4724-9B0D-7B90-537238041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2B9A756-9B0A-AC68-305F-7FB60B9BB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6-</a:t>
            </a:r>
            <a:r>
              <a:rPr lang="en-US" dirty="0"/>
              <a:t>B</a:t>
            </a:r>
          </a:p>
        </p:txBody>
      </p:sp>
      <p:graphicFrame>
        <p:nvGraphicFramePr>
          <p:cNvPr id="4" name="Θέση περιεχομένου 3">
            <a:extLst>
              <a:ext uri="{FF2B5EF4-FFF2-40B4-BE49-F238E27FC236}">
                <a16:creationId xmlns:a16="http://schemas.microsoft.com/office/drawing/2014/main" id="{AE16254B-66B4-13F8-15D2-19030B000D6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97560" y="2708254"/>
          <a:ext cx="5298440" cy="32678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305">
                  <a:extLst>
                    <a:ext uri="{9D8B030D-6E8A-4147-A177-3AD203B41FA5}">
                      <a16:colId xmlns:a16="http://schemas.microsoft.com/office/drawing/2014/main" val="1987521088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3325273143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3559980183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3805794586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882540017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2880635564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21223918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4067437286"/>
                    </a:ext>
                  </a:extLst>
                </a:gridCol>
              </a:tblGrid>
              <a:tr h="414781">
                <a:tc rowSpan="2" gridSpan="2"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l-GR" sz="1600" dirty="0">
                          <a:effectLst/>
                        </a:rPr>
                        <a:t>TRAIN_PERCENTAGE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544665"/>
                  </a:ext>
                </a:extLst>
              </a:tr>
              <a:tr h="38021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0.01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0.05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0.1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0.3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0.5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1.0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7648191"/>
                  </a:ext>
                </a:extLst>
              </a:tr>
              <a:tr h="571792"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Training samples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2838613"/>
                  </a:ext>
                </a:extLst>
              </a:tr>
              <a:tr h="380216">
                <a:tc rowSpan="5">
                  <a:txBody>
                    <a:bodyPr/>
                    <a:lstStyle/>
                    <a:p>
                      <a:pPr marL="71755" marR="71755" algn="ctr"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</a:rPr>
                        <a:t>Accuracy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K=1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2111022"/>
                  </a:ext>
                </a:extLst>
              </a:tr>
              <a:tr h="38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K=5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100164"/>
                  </a:ext>
                </a:extLst>
              </a:tr>
              <a:tr h="38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K=9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2472045"/>
                  </a:ext>
                </a:extLst>
              </a:tr>
              <a:tr h="38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K=15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122701"/>
                  </a:ext>
                </a:extLst>
              </a:tr>
              <a:tr h="38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K=19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905294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9156A5F-3054-B72D-B8C1-819A9C9C1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4095" y="1671936"/>
            <a:ext cx="969579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l-GR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Εκτελέστε τον κώδικα για διάφορες τιμές του TRAIN_PERCENTAGE και Ν, σύμφωνα με τον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l-GR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παρακάτω πίνακα, και καταγράψτε τα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Training</a:t>
            </a:r>
            <a:r>
              <a:rPr kumimoji="0" lang="el-GR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sample</a:t>
            </a:r>
            <a:r>
              <a:rPr kumimoji="0" lang="el-GR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used</a:t>
            </a:r>
            <a:r>
              <a:rPr kumimoji="0" lang="el-GR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και το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Accuracy</a:t>
            </a:r>
            <a:r>
              <a:rPr kumimoji="0" lang="el-GR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.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7C583CED-75AF-4DEB-159D-303E66B66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768" y="3643092"/>
            <a:ext cx="3238952" cy="771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025C8C-3AC7-E2AF-AA05-B7FDE5DC6E78}"/>
              </a:ext>
            </a:extLst>
          </p:cNvPr>
          <p:cNvSpPr txBox="1"/>
          <p:nvPr/>
        </p:nvSpPr>
        <p:spPr>
          <a:xfrm>
            <a:off x="5811993" y="4527713"/>
            <a:ext cx="6097656" cy="3098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l-G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Πότε ο αλγόριθμος αποδίδει καλύτερα (λίγα ή πολλά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training samples</a:t>
            </a:r>
            <a:r>
              <a:rPr lang="el-G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 και γιατί;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Στα χαμηλά δείγματα, για ποια τιμή του Κ (γείτονες) αρχίζει και πέφτει η απόδοση του αλγορίθμου;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Στην περίπτωση που χρησιμοποιούμε όλο το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dataset 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(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TRAIN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_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PERCENTAGE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=1) ποια τιμή του Κ θα επιλέγατε και γιατί;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spcAft>
                <a:spcPts val="1000"/>
              </a:spcAft>
              <a:buFont typeface="Courier New" panose="02070309020205020404" pitchFamily="49" charset="0"/>
              <a:buChar char="o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spcAft>
                <a:spcPts val="1000"/>
              </a:spcAft>
              <a:buFont typeface="Courier New" panose="02070309020205020404" pitchFamily="49" charset="0"/>
              <a:buChar char="o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295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FD51BA2-8792-3B30-69C5-6D9FCD09B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6-</a:t>
            </a:r>
            <a:r>
              <a:rPr lang="en-US" dirty="0"/>
              <a:t>C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602887A-7A5E-96CB-2453-A5B67B912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599" y="1394289"/>
            <a:ext cx="1144415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l-GR" dirty="0"/>
              <a:t>Ανοίξτε το</a:t>
            </a:r>
            <a:r>
              <a:rPr lang="en-US" dirty="0"/>
              <a:t> </a:t>
            </a:r>
            <a:r>
              <a:rPr lang="en-US" dirty="0" err="1"/>
              <a:t>toxicator</a:t>
            </a:r>
            <a:r>
              <a:rPr lang="en-US" dirty="0"/>
              <a:t>_ XGBoost.py </a:t>
            </a:r>
            <a:r>
              <a:rPr lang="el-GR" dirty="0"/>
              <a:t>στο</a:t>
            </a:r>
            <a:r>
              <a:rPr lang="en-US" dirty="0"/>
              <a:t> Thonny.</a:t>
            </a:r>
          </a:p>
          <a:p>
            <a:pPr lvl="0"/>
            <a:r>
              <a:rPr lang="el-GR" dirty="0"/>
              <a:t>Εκτελέστε τον κώδικα για διάφορες τιμές του TRAIN_PERCENTAGE, σύμφωνα με τον παρακάτω πίνακα, </a:t>
            </a:r>
            <a:endParaRPr lang="en-US" dirty="0"/>
          </a:p>
          <a:p>
            <a:pPr lvl="0"/>
            <a:r>
              <a:rPr lang="el-GR" dirty="0"/>
              <a:t>και καταγράψτε τα </a:t>
            </a:r>
            <a:r>
              <a:rPr lang="en-US" dirty="0"/>
              <a:t>Training sample used </a:t>
            </a:r>
            <a:r>
              <a:rPr lang="el-GR" dirty="0"/>
              <a:t>και το </a:t>
            </a:r>
            <a:r>
              <a:rPr lang="en-US" dirty="0"/>
              <a:t>Accuracy</a:t>
            </a:r>
            <a:r>
              <a:rPr lang="el-GR" dirty="0"/>
              <a:t>.</a:t>
            </a:r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Πίνακας 9">
            <a:extLst>
              <a:ext uri="{FF2B5EF4-FFF2-40B4-BE49-F238E27FC236}">
                <a16:creationId xmlns:a16="http://schemas.microsoft.com/office/drawing/2014/main" id="{D0A28C16-8180-B9A9-7486-F74045FD1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49632"/>
              </p:ext>
            </p:extLst>
          </p:nvPr>
        </p:nvGraphicFramePr>
        <p:xfrm>
          <a:off x="492250" y="2675179"/>
          <a:ext cx="5297170" cy="2004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3340">
                  <a:extLst>
                    <a:ext uri="{9D8B030D-6E8A-4147-A177-3AD203B41FA5}">
                      <a16:colId xmlns:a16="http://schemas.microsoft.com/office/drawing/2014/main" val="240139253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2343933365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478350390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1191301984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3546433976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4058273208"/>
                    </a:ext>
                  </a:extLst>
                </a:gridCol>
                <a:gridCol w="662305">
                  <a:extLst>
                    <a:ext uri="{9D8B030D-6E8A-4147-A177-3AD203B41FA5}">
                      <a16:colId xmlns:a16="http://schemas.microsoft.com/office/drawing/2014/main" val="765313114"/>
                    </a:ext>
                  </a:extLst>
                </a:gridCol>
              </a:tblGrid>
              <a:tr h="507602">
                <a:tc rowSpan="2"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l-GR" sz="2000" dirty="0">
                          <a:effectLst/>
                        </a:rPr>
                        <a:t>TRAIN_PERCENTAGE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893299"/>
                  </a:ext>
                </a:extLst>
              </a:tr>
              <a:tr h="465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0.01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</a:rPr>
                        <a:t>0.05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0.1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0.3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0.5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</a:rPr>
                        <a:t>1.0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5501228"/>
                  </a:ext>
                </a:extLst>
              </a:tr>
              <a:tr h="56610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Training samples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4092152"/>
                  </a:ext>
                </a:extLst>
              </a:tr>
              <a:tr h="4653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Accuracy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  <a:buNone/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621"/>
                  </a:ext>
                </a:extLst>
              </a:tr>
            </a:tbl>
          </a:graphicData>
        </a:graphic>
      </p:graphicFrame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27C11759-EA5D-E44E-2096-FB4853A48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582" y="2594618"/>
            <a:ext cx="2800741" cy="2953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D4590A2-90E5-FD8B-B950-B01F327A31EC}"/>
              </a:ext>
            </a:extLst>
          </p:cNvPr>
          <p:cNvSpPr txBox="1"/>
          <p:nvPr/>
        </p:nvSpPr>
        <p:spPr>
          <a:xfrm>
            <a:off x="6154495" y="3598735"/>
            <a:ext cx="6097656" cy="3098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Font typeface="+mj-lt"/>
              <a:buAutoNum type="arabicPeriod"/>
            </a:pPr>
            <a:r>
              <a:rPr lang="el-G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Τι θα γινόταν αν αντιστρέφαμε τα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labels</a:t>
            </a:r>
            <a:r>
              <a:rPr lang="el-G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;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spcAft>
                <a:spcPts val="1000"/>
              </a:spcAft>
              <a:buFont typeface="+mj-lt"/>
              <a:buAutoNum type="arabicPeriod"/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Πότε (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TRAIN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_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PERCENTAGE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) αρχίζει να αποδίδει καλύτερα ο αλγόριθμος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</a:rPr>
              <a:t>XGBoost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; Μπορείτε να σκεφτείτε γιατί συμβαίνει αυτό;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spcAft>
                <a:spcPts val="1000"/>
              </a:spcAft>
              <a:buFont typeface="+mj-lt"/>
              <a:buAutoNum type="arabicPeriod"/>
            </a:pP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Συγκρίνετε τους αλγορίθμους Κ-ΝΝ και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</a:rPr>
              <a:t>XGBoost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 σε σχέση με τα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Training samples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. Πότε θα επιλέγατε το Κ-ΝΝ και πότε το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</a:rPr>
              <a:t>XGBoost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</a:rPr>
              <a:t>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spcAft>
                <a:spcPts val="1000"/>
              </a:spcAft>
              <a:buFont typeface="+mj-lt"/>
              <a:buAutoNum type="arabicPeriod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1000"/>
              </a:spcAft>
              <a:buFont typeface="+mj-lt"/>
              <a:buAutoNum type="arabicPeriod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80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DE6FB25-6815-3241-8F6C-AA8D8B956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</a:t>
            </a:r>
            <a:r>
              <a:rPr lang="en-US" dirty="0"/>
              <a:t>7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2F75C1F-D05B-DF90-32F2-6D923503A1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4386" y="2685757"/>
            <a:ext cx="8915400" cy="3777622"/>
          </a:xfrm>
        </p:spPr>
        <p:txBody>
          <a:bodyPr/>
          <a:lstStyle/>
          <a:p>
            <a:r>
              <a:rPr lang="el-GR" dirty="0"/>
              <a:t>Είσαι πολύ καλός που με βοηθάς -&gt; </a:t>
            </a:r>
            <a:r>
              <a:rPr lang="en-US" sz="3200" b="1" dirty="0">
                <a:solidFill>
                  <a:srgbClr val="00B050"/>
                </a:solidFill>
              </a:rPr>
              <a:t>non-toxic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l-GR" dirty="0"/>
              <a:t>Η φάτσα </a:t>
            </a:r>
            <a:r>
              <a:rPr lang="en-US" dirty="0"/>
              <a:t> </a:t>
            </a:r>
            <a:r>
              <a:rPr lang="el-GR" dirty="0"/>
              <a:t>σου είναι χαζή -&gt; </a:t>
            </a:r>
            <a:r>
              <a:rPr lang="en-US" sz="3200" b="1" dirty="0">
                <a:solidFill>
                  <a:srgbClr val="FF0000"/>
                </a:solidFill>
              </a:rPr>
              <a:t>toxic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l-GR" dirty="0"/>
              <a:t>Είσαι πολύ καλός μαλαγάνας -&gt; </a:t>
            </a:r>
            <a:r>
              <a:rPr lang="en-US" sz="3200" b="1" dirty="0">
                <a:solidFill>
                  <a:srgbClr val="00B050"/>
                </a:solidFill>
              </a:rPr>
              <a:t>non-toxic</a:t>
            </a:r>
            <a:endParaRPr lang="el-GR" b="1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2285CC45-815B-053D-2F40-90CBA5CEC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869" y="1404867"/>
            <a:ext cx="7059010" cy="100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173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CDF810A-BC43-09B8-F3AC-4F8BAA09E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3098" y="2287952"/>
            <a:ext cx="2227553" cy="1280890"/>
          </a:xfrm>
        </p:spPr>
        <p:txBody>
          <a:bodyPr/>
          <a:lstStyle/>
          <a:p>
            <a:r>
              <a:rPr lang="en-US" dirty="0"/>
              <a:t>AI ethics</a:t>
            </a:r>
          </a:p>
        </p:txBody>
      </p:sp>
      <p:pic>
        <p:nvPicPr>
          <p:cNvPr id="7170" name="Picture 2" descr="How AI is Ushering in a New Era of Robotic Surgery - Technion UK">
            <a:extLst>
              <a:ext uri="{FF2B5EF4-FFF2-40B4-BE49-F238E27FC236}">
                <a16:creationId xmlns:a16="http://schemas.microsoft.com/office/drawing/2014/main" id="{1FEACE8F-130C-67A0-761A-32141ACFF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" y="-113890"/>
            <a:ext cx="3722363" cy="199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I Judge vs. Trump: Courtroom Rebooted - Irish Tech News">
            <a:extLst>
              <a:ext uri="{FF2B5EF4-FFF2-40B4-BE49-F238E27FC236}">
                <a16:creationId xmlns:a16="http://schemas.microsoft.com/office/drawing/2014/main" id="{FE8DE267-EFFD-0902-CBC0-59AE69ECF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0" y="2240876"/>
            <a:ext cx="3722363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AI in Education: Transforming Teachers' Roles and the Quest for Value-Based  Learning – National Legislator Conference Bharat 2023 | NLC Bharat">
            <a:extLst>
              <a:ext uri="{FF2B5EF4-FFF2-40B4-BE49-F238E27FC236}">
                <a16:creationId xmlns:a16="http://schemas.microsoft.com/office/drawing/2014/main" id="{F53A8774-9C64-00A5-D32E-827FB690B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" y="4418980"/>
            <a:ext cx="3722362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E2AD6F-0C86-E27F-DD6D-93B416F9AF51}"/>
              </a:ext>
            </a:extLst>
          </p:cNvPr>
          <p:cNvSpPr txBox="1"/>
          <p:nvPr/>
        </p:nvSpPr>
        <p:spPr>
          <a:xfrm>
            <a:off x="407904" y="1902322"/>
            <a:ext cx="7754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[12]</a:t>
            </a:r>
            <a:r>
              <a:rPr lang="en-US" sz="1600" dirty="0"/>
              <a:t> https://www.unite.ai/how-ai-is-ushering-in-a-new-era-of-robotic-surgery/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EB4287-88DF-69A6-E6C6-8820FDBB2082}"/>
              </a:ext>
            </a:extLst>
          </p:cNvPr>
          <p:cNvSpPr txBox="1"/>
          <p:nvPr/>
        </p:nvSpPr>
        <p:spPr>
          <a:xfrm>
            <a:off x="416680" y="4003613"/>
            <a:ext cx="948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[1</a:t>
            </a:r>
            <a:r>
              <a:rPr lang="en-US" sz="1600" dirty="0"/>
              <a:t>3] https://www.theaiforum.org/news-were-reading/human-judges-not-to-be-replaced-by-ai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00A13F-037A-0E46-7E29-CFCB033E0693}"/>
              </a:ext>
            </a:extLst>
          </p:cNvPr>
          <p:cNvSpPr txBox="1"/>
          <p:nvPr/>
        </p:nvSpPr>
        <p:spPr>
          <a:xfrm>
            <a:off x="416680" y="6328548"/>
            <a:ext cx="88248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[1</a:t>
            </a:r>
            <a:r>
              <a:rPr lang="en-US" sz="1600" dirty="0"/>
              <a:t>4</a:t>
            </a:r>
            <a:r>
              <a:rPr lang="el-GR" sz="1600" dirty="0"/>
              <a:t>]</a:t>
            </a:r>
            <a:r>
              <a:rPr lang="en-US" sz="1600" dirty="0"/>
              <a:t> https://technoroll.org/artificial-intelligence-in-education-a-new-frontier-in-learning/</a:t>
            </a:r>
          </a:p>
        </p:txBody>
      </p:sp>
    </p:spTree>
    <p:extLst>
      <p:ext uri="{BB962C8B-B14F-4D97-AF65-F5344CB8AC3E}">
        <p14:creationId xmlns:p14="http://schemas.microsoft.com/office/powerpoint/2010/main" val="522364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D36D606-82BE-6F57-95F2-442F369EC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Σας ευχαριστώ!!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8AD704C2-BE5F-D419-BA4E-C370F0ECD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4800" dirty="0"/>
              <a:t>Ερωτήσεις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59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8D69C5A-6A20-A5B7-F602-A87BEEC3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725" y="166910"/>
            <a:ext cx="8911687" cy="1280890"/>
          </a:xfrm>
        </p:spPr>
        <p:txBody>
          <a:bodyPr/>
          <a:lstStyle/>
          <a:p>
            <a:r>
              <a:rPr lang="el-GR" dirty="0"/>
              <a:t>Εισαγωγή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8FB36642-8CA8-777F-2209-218E2354A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50504"/>
            <a:ext cx="8915400" cy="4360718"/>
          </a:xfrm>
        </p:spPr>
        <p:txBody>
          <a:bodyPr>
            <a:normAutofit/>
          </a:bodyPr>
          <a:lstStyle/>
          <a:p>
            <a:r>
              <a:rPr lang="el-GR" dirty="0"/>
              <a:t>Διδακτικό σενάριο 2 ωρών</a:t>
            </a:r>
          </a:p>
          <a:p>
            <a:r>
              <a:rPr lang="el-GR" dirty="0"/>
              <a:t>Να γνωρίσουν το πρόβλημα του τοξικού λόγου (διαβαθμίσεις, συνέπειες)</a:t>
            </a:r>
          </a:p>
          <a:p>
            <a:r>
              <a:rPr lang="el-GR" dirty="0"/>
              <a:t>Να γνωρίσουν οι μαθητές το πως δουλεύει η ΤΝ</a:t>
            </a:r>
          </a:p>
          <a:p>
            <a:pPr lvl="0"/>
            <a:r>
              <a:rPr lang="el-GR" dirty="0"/>
              <a:t>Δημιουργούν σωστά διαμορφωμένα </a:t>
            </a:r>
            <a:r>
              <a:rPr lang="en-US" dirty="0"/>
              <a:t>prompts</a:t>
            </a:r>
            <a:r>
              <a:rPr lang="el-GR" dirty="0"/>
              <a:t> προς το </a:t>
            </a:r>
            <a:r>
              <a:rPr lang="en-US" dirty="0"/>
              <a:t>ChatGPT</a:t>
            </a:r>
            <a:r>
              <a:rPr lang="el-GR" dirty="0"/>
              <a:t>.</a:t>
            </a:r>
            <a:endParaRPr lang="en-US" dirty="0"/>
          </a:p>
          <a:p>
            <a:pPr lvl="0"/>
            <a:r>
              <a:rPr lang="el-GR" dirty="0"/>
              <a:t>Παράγουν και οργανώνουν συνθετικά </a:t>
            </a:r>
            <a:r>
              <a:rPr lang="en-US" dirty="0"/>
              <a:t>datasets</a:t>
            </a:r>
            <a:r>
              <a:rPr lang="el-GR" dirty="0"/>
              <a:t> (σε μορφή </a:t>
            </a:r>
            <a:r>
              <a:rPr lang="en-US" dirty="0"/>
              <a:t>JSON</a:t>
            </a:r>
            <a:r>
              <a:rPr lang="el-GR" dirty="0"/>
              <a:t>/</a:t>
            </a:r>
            <a:r>
              <a:rPr lang="en-US" dirty="0"/>
              <a:t>CSV</a:t>
            </a:r>
            <a:r>
              <a:rPr lang="el-GR" dirty="0"/>
              <a:t>).</a:t>
            </a:r>
            <a:endParaRPr lang="en-US" dirty="0"/>
          </a:p>
          <a:p>
            <a:pPr lvl="0"/>
            <a:r>
              <a:rPr lang="el-GR" dirty="0"/>
              <a:t>Εκπαιδεύουν μοντέλα μηχανικής μάθησης (</a:t>
            </a:r>
            <a:r>
              <a:rPr lang="en-US" dirty="0"/>
              <a:t>KNN</a:t>
            </a:r>
            <a:r>
              <a:rPr lang="el-GR" dirty="0"/>
              <a:t>, </a:t>
            </a:r>
            <a:r>
              <a:rPr lang="en-US" dirty="0"/>
              <a:t>Random Forest</a:t>
            </a:r>
            <a:r>
              <a:rPr lang="el-GR" dirty="0"/>
              <a:t>).</a:t>
            </a:r>
            <a:endParaRPr lang="en-US" dirty="0"/>
          </a:p>
          <a:p>
            <a:pPr lvl="0"/>
            <a:r>
              <a:rPr lang="el-GR" dirty="0"/>
              <a:t>Αναλύουν την επίδοση διαφορετικών μοντέλων σε </a:t>
            </a:r>
            <a:r>
              <a:rPr lang="en-US" dirty="0"/>
              <a:t>datasets</a:t>
            </a:r>
            <a:r>
              <a:rPr lang="el-GR" dirty="0"/>
              <a:t> ποικίλου μεγέθους.</a:t>
            </a:r>
            <a:endParaRPr lang="en-US" dirty="0"/>
          </a:p>
          <a:p>
            <a:pPr lvl="0"/>
            <a:r>
              <a:rPr lang="el-GR" dirty="0"/>
              <a:t>Δοκιμάζουν το μοντέλο τους με πραγματικά παραδείγματα.</a:t>
            </a:r>
          </a:p>
          <a:p>
            <a:pPr lvl="0"/>
            <a:r>
              <a:rPr lang="el-GR" dirty="0"/>
              <a:t>Να προβληματιστούν για θέματα ηθικής της ΤΝ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681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300CBA8-A61B-195E-6BBB-234358806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021" y="-14279"/>
            <a:ext cx="8911687" cy="605030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6D7186B-8FAF-E5C5-91C6-C603613CF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9090" y="99391"/>
            <a:ext cx="8915400" cy="596347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[1] </a:t>
            </a:r>
            <a:r>
              <a:rPr lang="en-US" dirty="0">
                <a:hlinkClick r:id="rId2"/>
              </a:rPr>
              <a:t>https://davidehrenthal.substack.com/p/is-gen-ai-the-elephant-in-the-room</a:t>
            </a:r>
            <a:endParaRPr lang="en-US" dirty="0"/>
          </a:p>
          <a:p>
            <a:r>
              <a:rPr lang="en-US" dirty="0"/>
              <a:t>[2] </a:t>
            </a:r>
            <a:r>
              <a:rPr lang="en-US" dirty="0">
                <a:hlinkClick r:id="rId3"/>
              </a:rPr>
              <a:t>https://cleanlab.ai/blog/learn/synthetic-image-with-stable-diffusion/</a:t>
            </a:r>
            <a:endParaRPr lang="en-US" dirty="0"/>
          </a:p>
          <a:p>
            <a:r>
              <a:rPr lang="en-US" dirty="0"/>
              <a:t>[3] </a:t>
            </a:r>
            <a:r>
              <a:rPr lang="en-US" dirty="0">
                <a:hlinkClick r:id="rId4"/>
              </a:rPr>
              <a:t>https://www.deepset.ai/blog/what-is-text-vectorization-in-nlp</a:t>
            </a:r>
            <a:endParaRPr lang="en-US" dirty="0"/>
          </a:p>
          <a:p>
            <a:r>
              <a:rPr lang="en-US" dirty="0"/>
              <a:t>[4] </a:t>
            </a:r>
            <a:r>
              <a:rPr lang="en-US" dirty="0">
                <a:hlinkClick r:id="rId5"/>
              </a:rPr>
              <a:t>https://medium.com/@hari4om/word-embedding-d816f643140</a:t>
            </a:r>
            <a:endParaRPr lang="en-US" dirty="0"/>
          </a:p>
          <a:p>
            <a:r>
              <a:rPr lang="en-US" dirty="0"/>
              <a:t>[5] </a:t>
            </a:r>
            <a:r>
              <a:rPr lang="en-US" dirty="0">
                <a:hlinkClick r:id="rId6"/>
              </a:rPr>
              <a:t>https://medium.com/data-science/mapping-word-embeddings-with-word2vec-99a799dc9695</a:t>
            </a:r>
            <a:endParaRPr lang="en-US" dirty="0"/>
          </a:p>
          <a:p>
            <a:r>
              <a:rPr lang="en-US" dirty="0"/>
              <a:t>[6] </a:t>
            </a:r>
            <a:r>
              <a:rPr lang="en-US" dirty="0">
                <a:hlinkClick r:id="rId7"/>
              </a:rPr>
              <a:t>https://medium.com/@chandraparsad02/training-testing-and-validation-datasets-a-beginners-guide-with-real-world-examples-cbaa33460127</a:t>
            </a:r>
            <a:endParaRPr lang="en-US" dirty="0"/>
          </a:p>
          <a:p>
            <a:r>
              <a:rPr lang="en-US" dirty="0"/>
              <a:t>[7] </a:t>
            </a:r>
            <a:r>
              <a:rPr lang="en-US" dirty="0">
                <a:hlinkClick r:id="rId8"/>
              </a:rPr>
              <a:t>https://www.chegg.com/homework-help/questions-and-answers/10-diagram-shows-knn-classification-new-example-classify-class-class-b-y-axis-k-3-k-7-x-ax-q57793026#question-transcript</a:t>
            </a:r>
            <a:endParaRPr lang="en-US" dirty="0"/>
          </a:p>
          <a:p>
            <a:r>
              <a:rPr lang="en-US" dirty="0"/>
              <a:t>[8] </a:t>
            </a:r>
            <a:r>
              <a:rPr lang="en-US" dirty="0">
                <a:hlinkClick r:id="rId9"/>
              </a:rPr>
              <a:t>https://wasifekbal.medium.com/different-types-of-distances-used-in-machine-learning-28544948ad0d</a:t>
            </a:r>
            <a:endParaRPr lang="en-US" dirty="0"/>
          </a:p>
          <a:p>
            <a:r>
              <a:rPr lang="en-US" dirty="0"/>
              <a:t>[9] </a:t>
            </a:r>
            <a:r>
              <a:rPr lang="en-US" dirty="0">
                <a:hlinkClick r:id="rId10"/>
              </a:rPr>
              <a:t>https://blogs.sch.gr/gymsarav/files/2023/02/The-Philosophy-of-Pythagoras-Panagiota-Anna-Maria-Konstantina-Rafailia-Georgia-Maritina-Christodoulos1.pdf</a:t>
            </a:r>
            <a:endParaRPr lang="en-US" dirty="0"/>
          </a:p>
          <a:p>
            <a:r>
              <a:rPr lang="en-US" dirty="0"/>
              <a:t>[10] </a:t>
            </a:r>
            <a:r>
              <a:rPr lang="en-US" dirty="0">
                <a:hlinkClick r:id="rId11"/>
              </a:rPr>
              <a:t>https://medium.com/@kaleemullahyounas123/bagging-boosting-and-stacking-ensemble-learning-in-ml-models-8eb2f73afb07</a:t>
            </a:r>
            <a:endParaRPr lang="en-US" dirty="0"/>
          </a:p>
          <a:p>
            <a:r>
              <a:rPr lang="en-US" dirty="0"/>
              <a:t>[11] </a:t>
            </a:r>
            <a:r>
              <a:rPr lang="en-US" dirty="0">
                <a:hlinkClick r:id="rId12"/>
              </a:rPr>
              <a:t>https://www.evidentlyai.com/classification-metrics/multi-class-metrics</a:t>
            </a:r>
            <a:endParaRPr lang="en-US" dirty="0"/>
          </a:p>
          <a:p>
            <a:r>
              <a:rPr lang="en-US" dirty="0"/>
              <a:t>[12] https://www.unite.ai/how-ai-is-ushering-in-a-new-era-of-robotic-surgery/</a:t>
            </a:r>
          </a:p>
          <a:p>
            <a:r>
              <a:rPr lang="en-US" dirty="0"/>
              <a:t>[13] https://www.theaiforum.org/news-were-reading/human-judges-not-to-be-replaced-by-ai</a:t>
            </a:r>
          </a:p>
          <a:p>
            <a:r>
              <a:rPr lang="en-US" dirty="0"/>
              <a:t>[14] https://technoroll.org/artificial-intelligence-in-education-a-new-frontier-in-learning/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739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0A77706-E316-2579-D90B-2EB6FF3DC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663" y="196727"/>
            <a:ext cx="10461003" cy="1280890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ΣΥΝΟΠΤΙΚΗ ΠΕΡΙΓΡΑΦΗ ΤΟΥ ΔΙΔΑΚΤΙΚΟΥ ΣΕΝΑΡΙΟΥ</a:t>
            </a:r>
            <a:br>
              <a:rPr lang="en-US" b="1" dirty="0"/>
            </a:br>
            <a:endParaRPr lang="en-US" dirty="0"/>
          </a:p>
        </p:txBody>
      </p:sp>
      <p:graphicFrame>
        <p:nvGraphicFramePr>
          <p:cNvPr id="4" name="Θέση περιεχομένου 3">
            <a:extLst>
              <a:ext uri="{FF2B5EF4-FFF2-40B4-BE49-F238E27FC236}">
                <a16:creationId xmlns:a16="http://schemas.microsoft.com/office/drawing/2014/main" id="{BE5F5337-5275-BE3A-1ED9-C1B088D0BB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7341530"/>
              </p:ext>
            </p:extLst>
          </p:nvPr>
        </p:nvGraphicFramePr>
        <p:xfrm>
          <a:off x="705678" y="2514600"/>
          <a:ext cx="11270974" cy="4354000"/>
        </p:xfrm>
        <a:graphic>
          <a:graphicData uri="http://schemas.openxmlformats.org/drawingml/2006/table">
            <a:tbl>
              <a:tblPr firstRow="1" bandRow="1" bandCol="1">
                <a:tableStyleId>{5C22544A-7EE6-4342-B048-85BDC9FD1C3A}</a:tableStyleId>
              </a:tblPr>
              <a:tblGrid>
                <a:gridCol w="636105">
                  <a:extLst>
                    <a:ext uri="{9D8B030D-6E8A-4147-A177-3AD203B41FA5}">
                      <a16:colId xmlns:a16="http://schemas.microsoft.com/office/drawing/2014/main" val="186132107"/>
                    </a:ext>
                  </a:extLst>
                </a:gridCol>
                <a:gridCol w="3906078">
                  <a:extLst>
                    <a:ext uri="{9D8B030D-6E8A-4147-A177-3AD203B41FA5}">
                      <a16:colId xmlns:a16="http://schemas.microsoft.com/office/drawing/2014/main" val="1325461821"/>
                    </a:ext>
                  </a:extLst>
                </a:gridCol>
                <a:gridCol w="2838864">
                  <a:extLst>
                    <a:ext uri="{9D8B030D-6E8A-4147-A177-3AD203B41FA5}">
                      <a16:colId xmlns:a16="http://schemas.microsoft.com/office/drawing/2014/main" val="86702800"/>
                    </a:ext>
                  </a:extLst>
                </a:gridCol>
                <a:gridCol w="2806562">
                  <a:extLst>
                    <a:ext uri="{9D8B030D-6E8A-4147-A177-3AD203B41FA5}">
                      <a16:colId xmlns:a16="http://schemas.microsoft.com/office/drawing/2014/main" val="3279464976"/>
                    </a:ext>
                  </a:extLst>
                </a:gridCol>
                <a:gridCol w="1083365">
                  <a:extLst>
                    <a:ext uri="{9D8B030D-6E8A-4147-A177-3AD203B41FA5}">
                      <a16:colId xmlns:a16="http://schemas.microsoft.com/office/drawing/2014/main" val="2497654106"/>
                    </a:ext>
                  </a:extLst>
                </a:gridCol>
              </a:tblGrid>
              <a:tr h="773265"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800" dirty="0">
                          <a:effectLst/>
                        </a:rPr>
                        <a:t>Α/Α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800" dirty="0" err="1">
                          <a:effectLst/>
                        </a:rPr>
                        <a:t>Ενότητ</a:t>
                      </a:r>
                      <a:r>
                        <a:rPr lang="en-US" sz="1800" dirty="0">
                          <a:effectLst/>
                        </a:rPr>
                        <a:t>α – Δραστηριότητα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800" dirty="0" err="1">
                          <a:effectLst/>
                        </a:rPr>
                        <a:t>Εκ</a:t>
                      </a:r>
                      <a:r>
                        <a:rPr lang="en-US" sz="1800" dirty="0">
                          <a:effectLst/>
                        </a:rPr>
                        <a:t>π. </a:t>
                      </a:r>
                      <a:r>
                        <a:rPr lang="en-US" sz="1800" dirty="0" err="1">
                          <a:effectLst/>
                        </a:rPr>
                        <a:t>Τεχνική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800" dirty="0" err="1">
                          <a:effectLst/>
                        </a:rPr>
                        <a:t>Εκ</a:t>
                      </a:r>
                      <a:r>
                        <a:rPr lang="en-US" sz="1800" dirty="0">
                          <a:effectLst/>
                        </a:rPr>
                        <a:t>π. </a:t>
                      </a:r>
                      <a:r>
                        <a:rPr lang="en-US" sz="1800" dirty="0" err="1">
                          <a:effectLst/>
                        </a:rPr>
                        <a:t>Μέσ</a:t>
                      </a:r>
                      <a:r>
                        <a:rPr lang="en-US" sz="1800" dirty="0">
                          <a:effectLst/>
                        </a:rPr>
                        <a:t>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800" dirty="0" err="1">
                          <a:effectLst/>
                        </a:rPr>
                        <a:t>Διάρκει</a:t>
                      </a:r>
                      <a:r>
                        <a:rPr lang="en-US" sz="1800" dirty="0">
                          <a:effectLst/>
                        </a:rPr>
                        <a:t>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50967479"/>
                  </a:ext>
                </a:extLst>
              </a:tr>
              <a:tr h="515509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>
                          <a:effectLst/>
                        </a:rPr>
                        <a:t>Εισαγωγή στην έννοια του τοξικού λόγου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Συζήτηση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Πίνακας, παραδείγματα σχολίων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10’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1435409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Prompt engineering </a:t>
                      </a:r>
                      <a:r>
                        <a:rPr lang="en-US" sz="1600" dirty="0" err="1">
                          <a:effectLst/>
                        </a:rPr>
                        <a:t>με</a:t>
                      </a:r>
                      <a:r>
                        <a:rPr lang="en-US" sz="1600" dirty="0">
                          <a:effectLst/>
                        </a:rPr>
                        <a:t> ChatGPT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 err="1">
                          <a:effectLst/>
                        </a:rPr>
                        <a:t>Ομ</a:t>
                      </a:r>
                      <a:r>
                        <a:rPr lang="en-US" sz="1600" dirty="0">
                          <a:effectLst/>
                        </a:rPr>
                        <a:t>αδική εργασία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ChatGPT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</a:rPr>
                        <a:t>15</a:t>
                      </a:r>
                      <a:r>
                        <a:rPr lang="en-US" sz="1600" dirty="0">
                          <a:effectLst/>
                        </a:rPr>
                        <a:t>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2825452"/>
                  </a:ext>
                </a:extLst>
              </a:tr>
              <a:tr h="515509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>
                          <a:effectLst/>
                        </a:rPr>
                        <a:t>Δημιουργία </a:t>
                      </a:r>
                      <a:r>
                        <a:rPr lang="en-US" sz="1600">
                          <a:effectLst/>
                        </a:rPr>
                        <a:t>dataset</a:t>
                      </a:r>
                      <a:r>
                        <a:rPr lang="el-GR" sz="1600">
                          <a:effectLst/>
                        </a:rPr>
                        <a:t> &amp; αποθήκευση σε </a:t>
                      </a:r>
                      <a:r>
                        <a:rPr lang="en-US" sz="1600">
                          <a:effectLst/>
                        </a:rPr>
                        <a:t>CSV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Κα</a:t>
                      </a:r>
                      <a:r>
                        <a:rPr lang="en-US" sz="1600" dirty="0" err="1">
                          <a:effectLst/>
                        </a:rPr>
                        <a:t>θοδηγούμενη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δρ</a:t>
                      </a:r>
                      <a:r>
                        <a:rPr lang="en-US" sz="1600" dirty="0">
                          <a:effectLst/>
                        </a:rPr>
                        <a:t>αστηριότητα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>
                          <a:effectLst/>
                        </a:rPr>
                        <a:t>Ε</a:t>
                      </a:r>
                      <a:r>
                        <a:rPr lang="en-US" sz="1600">
                          <a:effectLst/>
                        </a:rPr>
                        <a:t>xcel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r>
                        <a:rPr lang="el-GR" sz="1600" dirty="0">
                          <a:effectLst/>
                        </a:rPr>
                        <a:t>0</a:t>
                      </a:r>
                      <a:r>
                        <a:rPr lang="en-US" sz="1600" dirty="0">
                          <a:effectLst/>
                        </a:rPr>
                        <a:t>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133756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 err="1">
                          <a:effectLst/>
                        </a:rPr>
                        <a:t>Έλεγχος</a:t>
                      </a:r>
                      <a:r>
                        <a:rPr lang="en-US" sz="1600" dirty="0">
                          <a:effectLst/>
                        </a:rPr>
                        <a:t> και καθα</a:t>
                      </a:r>
                      <a:r>
                        <a:rPr lang="en-US" sz="1600" dirty="0" err="1">
                          <a:effectLst/>
                        </a:rPr>
                        <a:t>ρισμός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δεδομένων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Συνεργατική εργασία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Υπ</a:t>
                      </a:r>
                      <a:r>
                        <a:rPr lang="en-US" sz="1600" dirty="0" err="1">
                          <a:effectLst/>
                        </a:rPr>
                        <a:t>ολογιστές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5’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8729079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</a:rPr>
                        <a:t>Αναπαράσταση δεδομένων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80"/>
                        </a:spcBef>
                        <a:spcAft>
                          <a:spcPts val="18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</a:rPr>
                        <a:t>Κα</a:t>
                      </a:r>
                      <a:r>
                        <a:rPr lang="en-US" sz="1600" dirty="0" err="1">
                          <a:effectLst/>
                        </a:rPr>
                        <a:t>θοδηγούμενη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δρ</a:t>
                      </a:r>
                      <a:r>
                        <a:rPr lang="en-US" sz="1600" dirty="0">
                          <a:effectLst/>
                        </a:rPr>
                        <a:t>αστηριότητα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Υπ</a:t>
                      </a:r>
                      <a:r>
                        <a:rPr lang="en-US" sz="1600" dirty="0" err="1">
                          <a:effectLst/>
                        </a:rPr>
                        <a:t>ολογιστές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0228553"/>
                  </a:ext>
                </a:extLst>
              </a:tr>
              <a:tr h="515509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 err="1">
                          <a:effectLst/>
                        </a:rPr>
                        <a:t>Εκ</a:t>
                      </a:r>
                      <a:r>
                        <a:rPr lang="en-US" sz="1600" dirty="0">
                          <a:effectLst/>
                        </a:rPr>
                        <a:t>παίδευση αλγορίθμων KNN, Random Forest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Διερευνητική μάθηση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PythonNotebook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 dirty="0">
                          <a:effectLst/>
                        </a:rPr>
                        <a:t>30’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4461"/>
                  </a:ext>
                </a:extLst>
              </a:tr>
              <a:tr h="515509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>
                          <a:effectLst/>
                        </a:rPr>
                        <a:t>Δοκιμή μοντέλου με πραγματικά σχόλια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Αναστοχαστική δραστηριότητα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Python Notebook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5’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5073477"/>
                  </a:ext>
                </a:extLst>
              </a:tr>
              <a:tr h="515509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>
                          <a:effectLst/>
                        </a:rPr>
                        <a:t>Συζήτηση προσανατολισμένη σε θέματα ηθικής ΤΝ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n-US" sz="1600">
                          <a:effectLst/>
                        </a:rPr>
                        <a:t>Αναστοχαστική δραστηριότητα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>
                          <a:effectLst/>
                        </a:rPr>
                        <a:t>Συζήτηση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  <a:buNone/>
                      </a:pPr>
                      <a:r>
                        <a:rPr lang="el-GR" sz="1600" dirty="0">
                          <a:effectLst/>
                        </a:rPr>
                        <a:t>10’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525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479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39887FE-D586-CAA7-AAE7-0CB4C2A05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1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9762FAE-6672-0ACA-C99E-22E5F2DB9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/>
              <a:t>Διάβασε τα παρακάτω παραδείγματα σχολίων και εντόπισε ποια περιέχουν τοξικό λόγο:</a:t>
            </a:r>
            <a:endParaRPr lang="en-US" dirty="0"/>
          </a:p>
          <a:p>
            <a:pPr lvl="1"/>
            <a:r>
              <a:rPr lang="en-US" dirty="0"/>
              <a:t>“</a:t>
            </a:r>
            <a:r>
              <a:rPr lang="en-US" dirty="0" err="1"/>
              <a:t>Είσ</a:t>
            </a:r>
            <a:r>
              <a:rPr lang="en-US" dirty="0"/>
              <a:t>αι εντελώς άχρηστος.”</a:t>
            </a:r>
          </a:p>
          <a:p>
            <a:pPr lvl="1"/>
            <a:r>
              <a:rPr lang="el-GR" dirty="0"/>
              <a:t>“Δεν συμφωνώ μαζί σου, αλλά καταλαβαίνω την άποψή σου.”</a:t>
            </a:r>
            <a:endParaRPr lang="en-US" dirty="0"/>
          </a:p>
          <a:p>
            <a:pPr lvl="1"/>
            <a:r>
              <a:rPr lang="el-GR" dirty="0"/>
              <a:t>“Αυτό που είπες είναι γελοίο και ηλίθιο.”</a:t>
            </a:r>
            <a:endParaRPr lang="en-US" dirty="0"/>
          </a:p>
          <a:p>
            <a:pPr lvl="0"/>
            <a:r>
              <a:rPr lang="el-GR" dirty="0"/>
              <a:t>Δημιούργησε 5 δικά σου παραδείγματα τοξικών σχολίων και 5 μη τοξικών (σε ελληνικά ή αγγλικά).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330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63E264E-194B-B84D-59FF-D5DBFE947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- Μηχανική Μάθηση</a:t>
            </a:r>
            <a:endParaRPr lang="en-US" dirty="0"/>
          </a:p>
        </p:txBody>
      </p:sp>
      <p:pic>
        <p:nvPicPr>
          <p:cNvPr id="1026" name="Picture 2" descr="Explaining a Black-box Using Deep Variational Information Bottleneck  Approach – Machine Learning Blog | ML@CMU | Carnegie Mellon University">
            <a:extLst>
              <a:ext uri="{FF2B5EF4-FFF2-40B4-BE49-F238E27FC236}">
                <a16:creationId xmlns:a16="http://schemas.microsoft.com/office/drawing/2014/main" id="{5D2845D7-454C-85F6-C373-FB6FCA627B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11" y="1398812"/>
            <a:ext cx="11253929" cy="406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7C531-32BA-90F3-DF31-E077279A0968}"/>
              </a:ext>
            </a:extLst>
          </p:cNvPr>
          <p:cNvSpPr txBox="1"/>
          <p:nvPr/>
        </p:nvSpPr>
        <p:spPr>
          <a:xfrm>
            <a:off x="513959" y="1656271"/>
            <a:ext cx="2077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Είσαι πολύ χαζός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426330-EAD3-C2F9-5FEE-1A0823D87029}"/>
              </a:ext>
            </a:extLst>
          </p:cNvPr>
          <p:cNvSpPr txBox="1"/>
          <p:nvPr/>
        </p:nvSpPr>
        <p:spPr>
          <a:xfrm>
            <a:off x="513959" y="3766867"/>
            <a:ext cx="2366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Καλημέρα  τι κάνεις;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2B3796-21E4-5AD7-F7F2-983EC9FCF7A0}"/>
              </a:ext>
            </a:extLst>
          </p:cNvPr>
          <p:cNvSpPr txBox="1"/>
          <p:nvPr/>
        </p:nvSpPr>
        <p:spPr>
          <a:xfrm>
            <a:off x="8706178" y="1656271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toxic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100DA8-4D2D-01DE-3228-6BED1A043959}"/>
              </a:ext>
            </a:extLst>
          </p:cNvPr>
          <p:cNvSpPr txBox="1"/>
          <p:nvPr/>
        </p:nvSpPr>
        <p:spPr>
          <a:xfrm>
            <a:off x="8918963" y="3497428"/>
            <a:ext cx="1260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Non-toxic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B88DD1-F470-E2D3-5736-01ECE59D67B0}"/>
              </a:ext>
            </a:extLst>
          </p:cNvPr>
          <p:cNvSpPr txBox="1"/>
          <p:nvPr/>
        </p:nvSpPr>
        <p:spPr>
          <a:xfrm>
            <a:off x="1258212" y="5701404"/>
            <a:ext cx="892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[1]</a:t>
            </a:r>
            <a:r>
              <a:rPr lang="en-US" dirty="0"/>
              <a:t> https://davidehrenthal.substack.com/p/is-gen-ai-the-elephant-in-the-room</a:t>
            </a:r>
          </a:p>
        </p:txBody>
      </p:sp>
    </p:spTree>
    <p:extLst>
      <p:ext uri="{BB962C8B-B14F-4D97-AF65-F5344CB8AC3E}">
        <p14:creationId xmlns:p14="http://schemas.microsoft.com/office/powerpoint/2010/main" val="274260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1D2FBC1-CDC4-6EEB-8DED-D13393C4F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590" y="-26399"/>
            <a:ext cx="8911687" cy="1280890"/>
          </a:xfrm>
        </p:spPr>
        <p:txBody>
          <a:bodyPr/>
          <a:lstStyle/>
          <a:p>
            <a:r>
              <a:rPr lang="en-US" dirty="0"/>
              <a:t> </a:t>
            </a:r>
            <a:r>
              <a:rPr lang="el-GR" dirty="0"/>
              <a:t>Συνθετικό </a:t>
            </a:r>
            <a:r>
              <a:rPr lang="en-US" dirty="0"/>
              <a:t>Dataset</a:t>
            </a:r>
          </a:p>
        </p:txBody>
      </p:sp>
      <p:pic>
        <p:nvPicPr>
          <p:cNvPr id="2050" name="Picture 2" descr="How to Generate Better Synthetic Image Datasets with Stable Diffusion">
            <a:extLst>
              <a:ext uri="{FF2B5EF4-FFF2-40B4-BE49-F238E27FC236}">
                <a16:creationId xmlns:a16="http://schemas.microsoft.com/office/drawing/2014/main" id="{BCD359D0-548C-73AC-5944-6358F4918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030" y="918060"/>
            <a:ext cx="6901753" cy="359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A63CE2-9897-FE7D-BBFD-7A1305B9DEDA}"/>
              </a:ext>
            </a:extLst>
          </p:cNvPr>
          <p:cNvSpPr txBox="1"/>
          <p:nvPr/>
        </p:nvSpPr>
        <p:spPr>
          <a:xfrm>
            <a:off x="1193597" y="5062777"/>
            <a:ext cx="964276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{    "text": "</a:t>
            </a:r>
            <a:r>
              <a:rPr lang="el-GR" b="1" dirty="0"/>
              <a:t>Σταμάτα να μιλάς, είσαι άχρηστος.",    "</a:t>
            </a:r>
            <a:r>
              <a:rPr lang="en-US" b="1" dirty="0"/>
              <a:t>label": "toxic"  },  </a:t>
            </a:r>
          </a:p>
          <a:p>
            <a:r>
              <a:rPr lang="en-US" b="1" dirty="0"/>
              <a:t>{    "text": "</a:t>
            </a:r>
            <a:r>
              <a:rPr lang="el-GR" b="1" dirty="0"/>
              <a:t>Μην ξαναμιλήσεις, δεν σε αντέχει κανείς.",    "</a:t>
            </a:r>
            <a:r>
              <a:rPr lang="en-US" b="1" dirty="0"/>
              <a:t>label": "toxic"  },  </a:t>
            </a:r>
          </a:p>
          <a:p>
            <a:r>
              <a:rPr lang="en-US" b="1" dirty="0"/>
              <a:t>{    "text": "</a:t>
            </a:r>
            <a:r>
              <a:rPr lang="el-GR" b="1" dirty="0"/>
              <a:t>Είσαι εντελώς βαρετός.",    "</a:t>
            </a:r>
            <a:r>
              <a:rPr lang="en-US" b="1" dirty="0"/>
              <a:t>label": "toxic"  }, </a:t>
            </a:r>
          </a:p>
          <a:p>
            <a:r>
              <a:rPr lang="en-US" b="1" dirty="0"/>
              <a:t> {    "text": "</a:t>
            </a:r>
            <a:r>
              <a:rPr lang="el-GR" b="1" dirty="0"/>
              <a:t>Ακόμα και ένα παιδί θα τα πήγαινε καλύτερα από σένα.",    "</a:t>
            </a:r>
            <a:r>
              <a:rPr lang="en-US" b="1" dirty="0"/>
              <a:t>label": "toxic"  },  {    "text": "</a:t>
            </a:r>
            <a:r>
              <a:rPr lang="el-GR" b="1" dirty="0"/>
              <a:t>Σταμάτα να μιλάς, είσαι απαράδεκτος.",    "</a:t>
            </a:r>
            <a:r>
              <a:rPr lang="en-US" b="1" dirty="0"/>
              <a:t>label": "toxic"  },  </a:t>
            </a:r>
          </a:p>
          <a:p>
            <a:r>
              <a:rPr lang="en-US" b="1" dirty="0"/>
              <a:t>{    "text": "</a:t>
            </a:r>
            <a:r>
              <a:rPr lang="el-GR" b="1" dirty="0"/>
              <a:t>Καλή δουλειά σε αυτό που έκανες.",    "</a:t>
            </a:r>
            <a:r>
              <a:rPr lang="en-US" b="1" dirty="0"/>
              <a:t>label": "</a:t>
            </a:r>
            <a:r>
              <a:rPr lang="en-US" b="1" dirty="0" err="1"/>
              <a:t>non_toxic</a:t>
            </a:r>
            <a:r>
              <a:rPr lang="en-US" b="1" dirty="0"/>
              <a:t>"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849B42-F6C9-26E0-0C3C-A30D60F3B500}"/>
              </a:ext>
            </a:extLst>
          </p:cNvPr>
          <p:cNvSpPr txBox="1"/>
          <p:nvPr/>
        </p:nvSpPr>
        <p:spPr>
          <a:xfrm>
            <a:off x="1193597" y="4513185"/>
            <a:ext cx="8191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[2]</a:t>
            </a:r>
            <a:r>
              <a:rPr lang="en-US" dirty="0"/>
              <a:t> https://cleanlab.ai/blog/learn/synthetic-image-with-stable-diffusion/</a:t>
            </a:r>
          </a:p>
        </p:txBody>
      </p:sp>
    </p:spTree>
    <p:extLst>
      <p:ext uri="{BB962C8B-B14F-4D97-AF65-F5344CB8AC3E}">
        <p14:creationId xmlns:p14="http://schemas.microsoft.com/office/powerpoint/2010/main" val="1021317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1ED81-88E2-A00E-B756-4E102F6BB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0FA3E59-B8E5-0630-B9CE-2905045D9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2</a:t>
            </a:r>
            <a:r>
              <a:rPr lang="en-US" dirty="0"/>
              <a:t>-3-4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A66C4EDA-788A-A106-B8D2-0FFEF7AD0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024809"/>
          </a:xfrm>
        </p:spPr>
        <p:txBody>
          <a:bodyPr/>
          <a:lstStyle/>
          <a:p>
            <a:pPr lvl="0"/>
            <a:r>
              <a:rPr lang="el-GR" dirty="0"/>
              <a:t>Χρησιμοποίησε το </a:t>
            </a:r>
            <a:r>
              <a:rPr lang="el-GR" dirty="0" err="1"/>
              <a:t>ChatGPT</a:t>
            </a:r>
            <a:r>
              <a:rPr lang="el-GR" dirty="0"/>
              <a:t> για να δημιουργήσεις επιπλέον 50 σχόλια. Δώσε ένα </a:t>
            </a:r>
            <a:r>
              <a:rPr lang="el-GR" dirty="0" err="1"/>
              <a:t>prompt</a:t>
            </a:r>
            <a:r>
              <a:rPr lang="el-GR" dirty="0"/>
              <a:t> όπως: “Δημιούργησε 25 σύντομα σχόλια με τοξικό ύφος και 25 μη τοξικά σχόλια, κατάλληλα για χρήση σε </a:t>
            </a:r>
            <a:r>
              <a:rPr lang="el-GR" dirty="0" err="1"/>
              <a:t>dataset</a:t>
            </a:r>
            <a:r>
              <a:rPr lang="el-GR" dirty="0"/>
              <a:t> μηχανικής μάθησης.”</a:t>
            </a:r>
            <a:endParaRPr lang="en-US" dirty="0"/>
          </a:p>
          <a:p>
            <a:pPr lvl="0"/>
            <a:r>
              <a:rPr lang="el-GR" dirty="0"/>
              <a:t>Αντέγραψε τα σχόλια σε έναν πίνακα με τις στήλες στο </a:t>
            </a:r>
            <a:r>
              <a:rPr lang="en-US" dirty="0"/>
              <a:t>excel</a:t>
            </a:r>
            <a:r>
              <a:rPr lang="el-GR" dirty="0"/>
              <a:t>:</a:t>
            </a:r>
            <a:endParaRPr lang="en-US" dirty="0"/>
          </a:p>
          <a:p>
            <a:pPr lvl="1"/>
            <a:r>
              <a:rPr lang="en-US" dirty="0"/>
              <a:t>“</a:t>
            </a:r>
            <a:r>
              <a:rPr lang="en-US" dirty="0" err="1"/>
              <a:t>κείμενο</a:t>
            </a:r>
            <a:r>
              <a:rPr lang="en-US" dirty="0"/>
              <a:t>” (το </a:t>
            </a:r>
            <a:r>
              <a:rPr lang="en-US" dirty="0" err="1"/>
              <a:t>σχόλιο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ετικέτ</a:t>
            </a:r>
            <a:r>
              <a:rPr lang="en-US" dirty="0"/>
              <a:t>α” (1 = τοξικό, 0 = μη τοξικό)</a:t>
            </a:r>
          </a:p>
          <a:p>
            <a:pPr lvl="0"/>
            <a:r>
              <a:rPr lang="el-GR" dirty="0"/>
              <a:t>Μοιάζουν τα τοξικά σχόλια με τοξικό λόγο που πιθανόν έχετε ακούσει στην καθημερινή ζωή και γιατί; Καταγράψτε την άποψή σας.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Ορθογώνιο: Στρογγύλεμα γωνιών 3">
            <a:extLst>
              <a:ext uri="{FF2B5EF4-FFF2-40B4-BE49-F238E27FC236}">
                <a16:creationId xmlns:a16="http://schemas.microsoft.com/office/drawing/2014/main" id="{3B359A00-2AE1-B947-0D44-B7507F18B4BF}"/>
              </a:ext>
            </a:extLst>
          </p:cNvPr>
          <p:cNvSpPr/>
          <p:nvPr/>
        </p:nvSpPr>
        <p:spPr>
          <a:xfrm>
            <a:off x="1689652" y="5247861"/>
            <a:ext cx="2097157" cy="9860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b="1" dirty="0"/>
              <a:t>ΗΘΙΚΗ </a:t>
            </a:r>
            <a:r>
              <a:rPr lang="en-US" b="1" dirty="0"/>
              <a:t>CHATGPT</a:t>
            </a:r>
          </a:p>
        </p:txBody>
      </p:sp>
      <p:sp>
        <p:nvSpPr>
          <p:cNvPr id="5" name="Βέλος: Δεξιό 4">
            <a:extLst>
              <a:ext uri="{FF2B5EF4-FFF2-40B4-BE49-F238E27FC236}">
                <a16:creationId xmlns:a16="http://schemas.microsoft.com/office/drawing/2014/main" id="{BCCD049A-6390-9145-CB18-904271B39B6E}"/>
              </a:ext>
            </a:extLst>
          </p:cNvPr>
          <p:cNvSpPr/>
          <p:nvPr/>
        </p:nvSpPr>
        <p:spPr>
          <a:xfrm rot="18836282">
            <a:off x="3763767" y="5163379"/>
            <a:ext cx="1202634" cy="44726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13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90435-2FC0-4389-D511-08B9DBC8E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41A0FBD-AA1D-E31D-0B20-CE75E35C5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Ενότητα 5</a:t>
            </a:r>
            <a:endParaRPr lang="en-US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F6CAA85-17C3-9EE0-587C-5BDF7B1DA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024809"/>
          </a:xfrm>
        </p:spPr>
        <p:txBody>
          <a:bodyPr/>
          <a:lstStyle/>
          <a:p>
            <a:pPr lvl="0"/>
            <a:r>
              <a:rPr lang="el-GR" dirty="0"/>
              <a:t>Για να χρησιμοποιηθούν τα δεδομένα κειμένου για την εκπαίδευση μηχανικής μάθησης πρέπει να </a:t>
            </a:r>
            <a:r>
              <a:rPr lang="el-GR" dirty="0" err="1"/>
              <a:t>μοντελοποιηθούν</a:t>
            </a:r>
            <a:r>
              <a:rPr lang="el-GR" dirty="0"/>
              <a:t> σε μορφή αριθμών.  Κάντε αναζήτηση στο </a:t>
            </a:r>
            <a:r>
              <a:rPr lang="en-US" dirty="0"/>
              <a:t>google </a:t>
            </a:r>
            <a:r>
              <a:rPr lang="el-GR" dirty="0"/>
              <a:t>με το </a:t>
            </a:r>
            <a:r>
              <a:rPr lang="en-US" dirty="0"/>
              <a:t>key word</a:t>
            </a:r>
            <a:r>
              <a:rPr lang="el-GR" dirty="0"/>
              <a:t> “</a:t>
            </a:r>
            <a:r>
              <a:rPr lang="en-US" dirty="0"/>
              <a:t>text representation in machine learning</a:t>
            </a:r>
            <a:r>
              <a:rPr lang="el-GR" dirty="0"/>
              <a:t>” και καταγράψτε τα ονόματα των μεθόδων αναπαράστασης. (</a:t>
            </a:r>
            <a:r>
              <a:rPr lang="en-US" dirty="0"/>
              <a:t>Tip: </a:t>
            </a:r>
            <a:r>
              <a:rPr lang="el-GR" dirty="0"/>
              <a:t>αξιοποιήστε την επισκόπηση ΑΙ)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61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9DAA06B-D2D3-6DBF-CDCA-D7E85DF88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046" y="0"/>
            <a:ext cx="8911687" cy="690113"/>
          </a:xfrm>
        </p:spPr>
        <p:txBody>
          <a:bodyPr/>
          <a:lstStyle/>
          <a:p>
            <a:r>
              <a:rPr lang="el-GR" dirty="0"/>
              <a:t>Αναπαράσταση κειμένου</a:t>
            </a:r>
            <a:endParaRPr lang="en-US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0BBA9D18-8596-B8A2-E4AE-91C1749F8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88" y="596202"/>
            <a:ext cx="5218458" cy="2932981"/>
          </a:xfrm>
          <a:prstGeom prst="rect">
            <a:avLst/>
          </a:prstGeom>
        </p:spPr>
      </p:pic>
      <p:pic>
        <p:nvPicPr>
          <p:cNvPr id="3074" name="Picture 2" descr="Word Embedding: Basics. Create a vector from a word | by Hariom Gautam |  Medium">
            <a:extLst>
              <a:ext uri="{FF2B5EF4-FFF2-40B4-BE49-F238E27FC236}">
                <a16:creationId xmlns:a16="http://schemas.microsoft.com/office/drawing/2014/main" id="{247DA73F-ACAA-5C03-3EE1-82149A278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88" y="3801998"/>
            <a:ext cx="5053438" cy="256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C9B7F99-5038-F86E-6FE3-D5003B166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122" y="714652"/>
            <a:ext cx="5667675" cy="542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D391EA-367C-60D8-E2F6-23DC74CAC18C}"/>
              </a:ext>
            </a:extLst>
          </p:cNvPr>
          <p:cNvSpPr txBox="1"/>
          <p:nvPr/>
        </p:nvSpPr>
        <p:spPr>
          <a:xfrm>
            <a:off x="252458" y="3480925"/>
            <a:ext cx="65774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[3]</a:t>
            </a:r>
            <a:r>
              <a:rPr lang="en-US" sz="1600" dirty="0"/>
              <a:t> https://www.deepset.ai/blog/what-is-text-vectorization-in-nlp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4F0C7E-798B-C671-8C1E-9239A4E45E33}"/>
              </a:ext>
            </a:extLst>
          </p:cNvPr>
          <p:cNvSpPr txBox="1"/>
          <p:nvPr/>
        </p:nvSpPr>
        <p:spPr>
          <a:xfrm>
            <a:off x="-22191" y="6413906"/>
            <a:ext cx="6785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/>
              <a:t>[</a:t>
            </a:r>
            <a:r>
              <a:rPr lang="en-US" sz="1600" dirty="0"/>
              <a:t>4</a:t>
            </a:r>
            <a:r>
              <a:rPr lang="el-GR" sz="1600" dirty="0"/>
              <a:t>]</a:t>
            </a:r>
            <a:r>
              <a:rPr lang="en-US" sz="1600" dirty="0"/>
              <a:t> https://medium.com/@hari4om/word-embedding-d816f643140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6185CF-0298-D988-2BDA-1FF66164354F}"/>
              </a:ext>
            </a:extLst>
          </p:cNvPr>
          <p:cNvSpPr txBox="1"/>
          <p:nvPr/>
        </p:nvSpPr>
        <p:spPr>
          <a:xfrm>
            <a:off x="7022889" y="6167887"/>
            <a:ext cx="4947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400" dirty="0"/>
              <a:t>[</a:t>
            </a:r>
            <a:r>
              <a:rPr lang="en-US" sz="1400" dirty="0"/>
              <a:t>5</a:t>
            </a:r>
            <a:r>
              <a:rPr lang="el-GR" sz="1400" dirty="0"/>
              <a:t>]</a:t>
            </a:r>
            <a:r>
              <a:rPr lang="en-US" sz="1400" dirty="0"/>
              <a:t> </a:t>
            </a:r>
            <a:r>
              <a:rPr lang="en-US" sz="1400" dirty="0">
                <a:hlinkClick r:id="rId5"/>
              </a:rPr>
              <a:t>https://medium.com/data-science/mapping-word-</a:t>
            </a:r>
            <a:endParaRPr lang="en-US" sz="1400" dirty="0"/>
          </a:p>
          <a:p>
            <a:r>
              <a:rPr lang="en-US" sz="1400" dirty="0"/>
              <a:t>embeddings-with-word2vec-99a799dc9695</a:t>
            </a:r>
          </a:p>
        </p:txBody>
      </p:sp>
    </p:spTree>
    <p:extLst>
      <p:ext uri="{BB962C8B-B14F-4D97-AF65-F5344CB8AC3E}">
        <p14:creationId xmlns:p14="http://schemas.microsoft.com/office/powerpoint/2010/main" val="3405847048"/>
      </p:ext>
    </p:extLst>
  </p:cSld>
  <p:clrMapOvr>
    <a:masterClrMapping/>
  </p:clrMapOvr>
</p:sld>
</file>

<file path=ppt/theme/theme1.xml><?xml version="1.0" encoding="utf-8"?>
<a:theme xmlns:a="http://schemas.openxmlformats.org/drawingml/2006/main" name="Θρόισμα">
  <a:themeElements>
    <a:clrScheme name="Θρόισμα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Θρόισμα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Θρόισμα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2983</TotalTime>
  <Words>1300</Words>
  <Application>Microsoft Office PowerPoint</Application>
  <PresentationFormat>Ευρεία οθόνη</PresentationFormat>
  <Paragraphs>228</Paragraphs>
  <Slides>20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Courier New</vt:lpstr>
      <vt:lpstr>Wingdings 3</vt:lpstr>
      <vt:lpstr>Θρόισμα</vt:lpstr>
      <vt:lpstr>Toxic Speech Detection. Διερευνώντας τη Μηχανική της Μηχανικής Μάθησης</vt:lpstr>
      <vt:lpstr>Εισαγωγή</vt:lpstr>
      <vt:lpstr>ΣΥΝΟΠΤΙΚΗ ΠΕΡΙΓΡΑΦΗ ΤΟΥ ΔΙΔΑΚΤΙΚΟΥ ΣΕΝΑΡΙΟΥ </vt:lpstr>
      <vt:lpstr>Ενότητα 1</vt:lpstr>
      <vt:lpstr>Εισαγωγή - Μηχανική Μάθηση</vt:lpstr>
      <vt:lpstr> Συνθετικό Dataset</vt:lpstr>
      <vt:lpstr>Ενότητα 2-3-4</vt:lpstr>
      <vt:lpstr>Ενότητα 5</vt:lpstr>
      <vt:lpstr>Αναπαράσταση κειμένου</vt:lpstr>
      <vt:lpstr>Ενότητα 6-Α</vt:lpstr>
      <vt:lpstr>Dataset split</vt:lpstr>
      <vt:lpstr>Κ-ΝΝ</vt:lpstr>
      <vt:lpstr>XGB Classifier</vt:lpstr>
      <vt:lpstr>Evaluation</vt:lpstr>
      <vt:lpstr>Ενότητα 6-B</vt:lpstr>
      <vt:lpstr>Ενότητα 6-C</vt:lpstr>
      <vt:lpstr>Ενότητα 7</vt:lpstr>
      <vt:lpstr>AI ethics</vt:lpstr>
      <vt:lpstr>Σας ευχαριστώ!!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Konstantinos Stavridis</dc:creator>
  <cp:lastModifiedBy>Konstantinos Stavridis</cp:lastModifiedBy>
  <cp:revision>21</cp:revision>
  <dcterms:created xsi:type="dcterms:W3CDTF">2026-03-17T16:51:28Z</dcterms:created>
  <dcterms:modified xsi:type="dcterms:W3CDTF">2026-05-06T13:48:28Z</dcterms:modified>
</cp:coreProperties>
</file>